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g"/>
  <Override PartName="/ppt/media/image7.jpg" ContentType="image/jpg"/>
  <Override PartName="/ppt/media/image9.jpg" ContentType="image/jpg"/>
  <Override PartName="/ppt/media/image15.jpg" ContentType="image/jpg"/>
  <Override PartName="/ppt/media/image18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3" r:id="rId1"/>
  </p:sldMasterIdLst>
  <p:sldIdLst>
    <p:sldId id="256" r:id="rId2"/>
    <p:sldId id="259" r:id="rId3"/>
    <p:sldId id="299" r:id="rId4"/>
    <p:sldId id="300" r:id="rId5"/>
    <p:sldId id="301" r:id="rId6"/>
    <p:sldId id="302" r:id="rId7"/>
    <p:sldId id="303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02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9090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400534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24505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75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61397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71792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86097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89949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29799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89611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29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9.png"/><Relationship Id="rId9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748" y="1475308"/>
            <a:ext cx="554164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endParaRPr sz="4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800" spc="-25" dirty="0">
                <a:latin typeface="Calibri"/>
                <a:cs typeface="Calibri"/>
              </a:rPr>
              <a:t>Discrete</a:t>
            </a:r>
            <a:r>
              <a:rPr sz="4800" spc="-7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Mathematics</a:t>
            </a:r>
            <a:endParaRPr sz="48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32788" y="3338097"/>
            <a:ext cx="5702300" cy="1079500"/>
            <a:chOff x="1732788" y="3338097"/>
            <a:chExt cx="5702300" cy="10795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64794" y="3338097"/>
              <a:ext cx="1834992" cy="37787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2788" y="3604260"/>
              <a:ext cx="5702046" cy="81305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489328" y="3196209"/>
            <a:ext cx="6161405" cy="9521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1F487C"/>
                </a:solidFill>
                <a:latin typeface="Calibri"/>
                <a:cs typeface="Calibri"/>
              </a:rPr>
              <a:t>Chapter</a:t>
            </a:r>
            <a:r>
              <a:rPr sz="3200" b="1" spc="-6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01</a:t>
            </a:r>
            <a:endParaRPr sz="3200" dirty="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10"/>
              </a:spcBef>
            </a:pPr>
            <a:r>
              <a:rPr sz="2900" b="1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900" b="1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900" b="1" spc="-5" dirty="0">
                <a:solidFill>
                  <a:srgbClr val="1F487C"/>
                </a:solidFill>
                <a:latin typeface="Calibri"/>
                <a:cs typeface="Calibri"/>
              </a:rPr>
              <a:t>Foundations:</a:t>
            </a:r>
            <a:r>
              <a:rPr sz="2900" b="1" spc="-5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900" b="1" spc="-5" dirty="0">
                <a:solidFill>
                  <a:srgbClr val="1F487C"/>
                </a:solidFill>
                <a:latin typeface="Calibri"/>
                <a:cs typeface="Calibri"/>
              </a:rPr>
              <a:t>Logic</a:t>
            </a:r>
            <a:r>
              <a:rPr sz="2900" b="1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900" b="1" dirty="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sz="2900" b="1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900" b="1" spc="-10" dirty="0">
                <a:solidFill>
                  <a:srgbClr val="1F487C"/>
                </a:solidFill>
                <a:latin typeface="Calibri"/>
                <a:cs typeface="Calibri"/>
              </a:rPr>
              <a:t>Proofs</a:t>
            </a:r>
            <a:endParaRPr sz="2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353079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(4/13)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848698"/>
            <a:ext cx="8521065" cy="4447540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spc="-100" dirty="0">
                <a:latin typeface="Times New Roman"/>
                <a:cs typeface="Times New Roman"/>
              </a:rPr>
              <a:t>You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can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access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Internet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campus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only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if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you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computer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science</a:t>
            </a:r>
            <a:r>
              <a:rPr sz="2800" spc="-10" dirty="0">
                <a:latin typeface="Times New Roman"/>
                <a:cs typeface="Times New Roman"/>
              </a:rPr>
              <a:t> major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</a:t>
            </a:r>
            <a:r>
              <a:rPr sz="2800" spc="-5" dirty="0">
                <a:latin typeface="Times New Roman"/>
                <a:cs typeface="Times New Roman"/>
              </a:rPr>
              <a:t> are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student.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𝑝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𝑟</a:t>
            </a:r>
            <a:r>
              <a:rPr sz="2400" spc="114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320040">
              <a:lnSpc>
                <a:spcPct val="100000"/>
              </a:lnSpc>
            </a:pPr>
            <a:r>
              <a:rPr sz="2400" spc="10" dirty="0">
                <a:latin typeface="Cambria Math"/>
                <a:cs typeface="Cambria Math"/>
              </a:rPr>
              <a:t>𝑝: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dirty="0">
                <a:latin typeface="Times New Roman"/>
                <a:cs typeface="Times New Roman"/>
              </a:rPr>
              <a:t> 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access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Internet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campus.</a:t>
            </a:r>
            <a:endParaRPr sz="2400">
              <a:latin typeface="Times New Roman"/>
              <a:cs typeface="Times New Roman"/>
            </a:endParaRPr>
          </a:p>
          <a:p>
            <a:pPr marL="320040">
              <a:lnSpc>
                <a:spcPct val="100000"/>
              </a:lnSpc>
            </a:pPr>
            <a:r>
              <a:rPr sz="2400" spc="30" dirty="0">
                <a:latin typeface="Cambria Math"/>
                <a:cs typeface="Cambria Math"/>
              </a:rPr>
              <a:t>𝑞: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dirty="0">
                <a:latin typeface="Times New Roman"/>
                <a:cs typeface="Times New Roman"/>
              </a:rPr>
              <a:t> 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computer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science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major.</a:t>
            </a:r>
            <a:endParaRPr sz="2400">
              <a:latin typeface="Times New Roman"/>
              <a:cs typeface="Times New Roman"/>
            </a:endParaRPr>
          </a:p>
          <a:p>
            <a:pPr marL="320040">
              <a:lnSpc>
                <a:spcPct val="100000"/>
              </a:lnSpc>
            </a:pPr>
            <a:r>
              <a:rPr sz="2400" spc="20" dirty="0">
                <a:latin typeface="Cambria Math"/>
                <a:cs typeface="Cambria Math"/>
              </a:rPr>
              <a:t>𝑟: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376" y="3055204"/>
            <a:ext cx="1009834" cy="20033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2616" y="451326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(4/13)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725" y="1879558"/>
            <a:ext cx="131731" cy="33669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129528" y="1661160"/>
            <a:ext cx="1868170" cy="1214120"/>
            <a:chOff x="6129528" y="1661160"/>
            <a:chExt cx="1868170" cy="121412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9528" y="1661160"/>
              <a:ext cx="585977" cy="78714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52032" y="1661160"/>
              <a:ext cx="1526286" cy="78714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11212" y="1661160"/>
              <a:ext cx="585977" cy="78714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73468" y="2087880"/>
              <a:ext cx="585977" cy="78714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80636" y="858620"/>
            <a:ext cx="8610964" cy="1790234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b="1" spc="-75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spc="-75" dirty="0">
                <a:latin typeface="Times New Roman"/>
                <a:cs typeface="Times New Roman"/>
              </a:rPr>
              <a:t>You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can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access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Internet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campus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r>
              <a:rPr sz="2800" b="1" spc="12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only</a:t>
            </a:r>
            <a:r>
              <a:rPr sz="2800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if</a:t>
            </a:r>
            <a:r>
              <a:rPr sz="2800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spc="-5" dirty="0">
                <a:latin typeface="Times New Roman"/>
                <a:cs typeface="Times New Roman"/>
              </a:rPr>
              <a:t>you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computer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science</a:t>
            </a:r>
            <a:r>
              <a:rPr sz="2800" spc="-10" dirty="0">
                <a:latin typeface="Times New Roman"/>
                <a:cs typeface="Times New Roman"/>
              </a:rPr>
              <a:t> major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you 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student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49388" y="3779589"/>
            <a:ext cx="1300919" cy="23670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618223" y="3414776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𝑝</a:t>
            </a:r>
            <a:r>
              <a:rPr sz="1800" spc="7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𝑞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30646" y="3292602"/>
            <a:ext cx="1981200" cy="1026160"/>
          </a:xfrm>
          <a:custGeom>
            <a:avLst/>
            <a:gdLst/>
            <a:ahLst/>
            <a:cxnLst/>
            <a:rect l="l" t="t" r="r" b="b"/>
            <a:pathLst>
              <a:path w="1981200" h="1026160">
                <a:moveTo>
                  <a:pt x="0" y="512825"/>
                </a:moveTo>
                <a:lnTo>
                  <a:pt x="7717" y="448501"/>
                </a:lnTo>
                <a:lnTo>
                  <a:pt x="30252" y="386560"/>
                </a:lnTo>
                <a:lnTo>
                  <a:pt x="66675" y="327483"/>
                </a:lnTo>
                <a:lnTo>
                  <a:pt x="116059" y="271750"/>
                </a:lnTo>
                <a:lnTo>
                  <a:pt x="145322" y="245289"/>
                </a:lnTo>
                <a:lnTo>
                  <a:pt x="177476" y="219844"/>
                </a:lnTo>
                <a:lnTo>
                  <a:pt x="212406" y="195476"/>
                </a:lnTo>
                <a:lnTo>
                  <a:pt x="249997" y="172244"/>
                </a:lnTo>
                <a:lnTo>
                  <a:pt x="290131" y="150209"/>
                </a:lnTo>
                <a:lnTo>
                  <a:pt x="332693" y="129431"/>
                </a:lnTo>
                <a:lnTo>
                  <a:pt x="377568" y="109969"/>
                </a:lnTo>
                <a:lnTo>
                  <a:pt x="424638" y="91885"/>
                </a:lnTo>
                <a:lnTo>
                  <a:pt x="473789" y="75238"/>
                </a:lnTo>
                <a:lnTo>
                  <a:pt x="524903" y="60088"/>
                </a:lnTo>
                <a:lnTo>
                  <a:pt x="577866" y="46496"/>
                </a:lnTo>
                <a:lnTo>
                  <a:pt x="632560" y="34520"/>
                </a:lnTo>
                <a:lnTo>
                  <a:pt x="688870" y="24223"/>
                </a:lnTo>
                <a:lnTo>
                  <a:pt x="746680" y="15663"/>
                </a:lnTo>
                <a:lnTo>
                  <a:pt x="805874" y="8900"/>
                </a:lnTo>
                <a:lnTo>
                  <a:pt x="866336" y="3995"/>
                </a:lnTo>
                <a:lnTo>
                  <a:pt x="927950" y="1008"/>
                </a:lnTo>
                <a:lnTo>
                  <a:pt x="990600" y="0"/>
                </a:lnTo>
                <a:lnTo>
                  <a:pt x="1053249" y="1008"/>
                </a:lnTo>
                <a:lnTo>
                  <a:pt x="1114863" y="3995"/>
                </a:lnTo>
                <a:lnTo>
                  <a:pt x="1175325" y="8900"/>
                </a:lnTo>
                <a:lnTo>
                  <a:pt x="1234519" y="15663"/>
                </a:lnTo>
                <a:lnTo>
                  <a:pt x="1292329" y="24223"/>
                </a:lnTo>
                <a:lnTo>
                  <a:pt x="1348639" y="34520"/>
                </a:lnTo>
                <a:lnTo>
                  <a:pt x="1403333" y="46496"/>
                </a:lnTo>
                <a:lnTo>
                  <a:pt x="1456296" y="60088"/>
                </a:lnTo>
                <a:lnTo>
                  <a:pt x="1507410" y="75238"/>
                </a:lnTo>
                <a:lnTo>
                  <a:pt x="1556561" y="91885"/>
                </a:lnTo>
                <a:lnTo>
                  <a:pt x="1603631" y="109969"/>
                </a:lnTo>
                <a:lnTo>
                  <a:pt x="1648506" y="129431"/>
                </a:lnTo>
                <a:lnTo>
                  <a:pt x="1691068" y="150209"/>
                </a:lnTo>
                <a:lnTo>
                  <a:pt x="1731202" y="172244"/>
                </a:lnTo>
                <a:lnTo>
                  <a:pt x="1768793" y="195476"/>
                </a:lnTo>
                <a:lnTo>
                  <a:pt x="1803723" y="219844"/>
                </a:lnTo>
                <a:lnTo>
                  <a:pt x="1835877" y="245289"/>
                </a:lnTo>
                <a:lnTo>
                  <a:pt x="1865140" y="271750"/>
                </a:lnTo>
                <a:lnTo>
                  <a:pt x="1914524" y="327483"/>
                </a:lnTo>
                <a:lnTo>
                  <a:pt x="1950947" y="386560"/>
                </a:lnTo>
                <a:lnTo>
                  <a:pt x="1973482" y="448501"/>
                </a:lnTo>
                <a:lnTo>
                  <a:pt x="1981200" y="512825"/>
                </a:lnTo>
                <a:lnTo>
                  <a:pt x="1979251" y="545256"/>
                </a:lnTo>
                <a:lnTo>
                  <a:pt x="1964008" y="608449"/>
                </a:lnTo>
                <a:lnTo>
                  <a:pt x="1934413" y="669018"/>
                </a:lnTo>
                <a:lnTo>
                  <a:pt x="1891394" y="726483"/>
                </a:lnTo>
                <a:lnTo>
                  <a:pt x="1835877" y="780362"/>
                </a:lnTo>
                <a:lnTo>
                  <a:pt x="1803723" y="805807"/>
                </a:lnTo>
                <a:lnTo>
                  <a:pt x="1768793" y="830175"/>
                </a:lnTo>
                <a:lnTo>
                  <a:pt x="1731202" y="853407"/>
                </a:lnTo>
                <a:lnTo>
                  <a:pt x="1691068" y="875442"/>
                </a:lnTo>
                <a:lnTo>
                  <a:pt x="1648506" y="896220"/>
                </a:lnTo>
                <a:lnTo>
                  <a:pt x="1603631" y="915682"/>
                </a:lnTo>
                <a:lnTo>
                  <a:pt x="1556561" y="933766"/>
                </a:lnTo>
                <a:lnTo>
                  <a:pt x="1507410" y="950413"/>
                </a:lnTo>
                <a:lnTo>
                  <a:pt x="1456296" y="965563"/>
                </a:lnTo>
                <a:lnTo>
                  <a:pt x="1403333" y="979155"/>
                </a:lnTo>
                <a:lnTo>
                  <a:pt x="1348639" y="991131"/>
                </a:lnTo>
                <a:lnTo>
                  <a:pt x="1292329" y="1001428"/>
                </a:lnTo>
                <a:lnTo>
                  <a:pt x="1234519" y="1009988"/>
                </a:lnTo>
                <a:lnTo>
                  <a:pt x="1175325" y="1016751"/>
                </a:lnTo>
                <a:lnTo>
                  <a:pt x="1114863" y="1021656"/>
                </a:lnTo>
                <a:lnTo>
                  <a:pt x="1053249" y="1024643"/>
                </a:lnTo>
                <a:lnTo>
                  <a:pt x="990600" y="1025652"/>
                </a:lnTo>
                <a:lnTo>
                  <a:pt x="927950" y="1024643"/>
                </a:lnTo>
                <a:lnTo>
                  <a:pt x="866336" y="1021656"/>
                </a:lnTo>
                <a:lnTo>
                  <a:pt x="805874" y="1016751"/>
                </a:lnTo>
                <a:lnTo>
                  <a:pt x="746680" y="1009988"/>
                </a:lnTo>
                <a:lnTo>
                  <a:pt x="688870" y="1001428"/>
                </a:lnTo>
                <a:lnTo>
                  <a:pt x="632560" y="991131"/>
                </a:lnTo>
                <a:lnTo>
                  <a:pt x="577866" y="979155"/>
                </a:lnTo>
                <a:lnTo>
                  <a:pt x="524903" y="965563"/>
                </a:lnTo>
                <a:lnTo>
                  <a:pt x="473789" y="950413"/>
                </a:lnTo>
                <a:lnTo>
                  <a:pt x="424638" y="933766"/>
                </a:lnTo>
                <a:lnTo>
                  <a:pt x="377568" y="915682"/>
                </a:lnTo>
                <a:lnTo>
                  <a:pt x="332693" y="896220"/>
                </a:lnTo>
                <a:lnTo>
                  <a:pt x="290131" y="875442"/>
                </a:lnTo>
                <a:lnTo>
                  <a:pt x="249997" y="853407"/>
                </a:lnTo>
                <a:lnTo>
                  <a:pt x="212406" y="830175"/>
                </a:lnTo>
                <a:lnTo>
                  <a:pt x="177476" y="805807"/>
                </a:lnTo>
                <a:lnTo>
                  <a:pt x="145322" y="780362"/>
                </a:lnTo>
                <a:lnTo>
                  <a:pt x="116059" y="753901"/>
                </a:lnTo>
                <a:lnTo>
                  <a:pt x="66675" y="698168"/>
                </a:lnTo>
                <a:lnTo>
                  <a:pt x="30252" y="639091"/>
                </a:lnTo>
                <a:lnTo>
                  <a:pt x="7717" y="577150"/>
                </a:lnTo>
                <a:lnTo>
                  <a:pt x="0" y="512825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3540" y="3441572"/>
            <a:ext cx="4188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𝑝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𝑟</a:t>
            </a:r>
            <a:r>
              <a:rPr sz="2400" spc="114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5187" y="4173473"/>
            <a:ext cx="54127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latin typeface="Cambria Math"/>
                <a:cs typeface="Cambria Math"/>
              </a:rPr>
              <a:t>𝑝: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access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Internet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campus.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30" dirty="0">
                <a:latin typeface="Cambria Math"/>
                <a:cs typeface="Cambria Math"/>
              </a:rPr>
              <a:t>𝑞: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dirty="0">
                <a:latin typeface="Times New Roman"/>
                <a:cs typeface="Times New Roman"/>
              </a:rPr>
              <a:t> 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computer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science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major.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20" dirty="0">
                <a:latin typeface="Cambria Math"/>
                <a:cs typeface="Cambria Math"/>
              </a:rPr>
              <a:t>𝑟: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7376" y="3055204"/>
            <a:ext cx="1009834" cy="20033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5003" y="520817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(5/13)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725" y="1879558"/>
            <a:ext cx="131731" cy="33669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129528" y="1661160"/>
            <a:ext cx="1868170" cy="1214120"/>
            <a:chOff x="6129528" y="1661160"/>
            <a:chExt cx="1868170" cy="121412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9528" y="1661160"/>
              <a:ext cx="585977" cy="78714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52032" y="1661160"/>
              <a:ext cx="1526286" cy="78714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11212" y="1661160"/>
              <a:ext cx="585977" cy="78714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73468" y="2087880"/>
              <a:ext cx="585977" cy="78714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57251" y="848698"/>
            <a:ext cx="8634349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b="1" spc="-75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spc="-75" dirty="0">
                <a:latin typeface="Times New Roman"/>
                <a:cs typeface="Times New Roman"/>
              </a:rPr>
              <a:t>You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can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access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Internet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campus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r>
              <a:rPr sz="2800" b="1" spc="12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only</a:t>
            </a:r>
            <a:r>
              <a:rPr sz="2800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if</a:t>
            </a:r>
            <a:r>
              <a:rPr sz="2800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spc="-5" dirty="0">
                <a:latin typeface="Times New Roman"/>
                <a:cs typeface="Times New Roman"/>
              </a:rPr>
              <a:t>you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computer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science</a:t>
            </a:r>
            <a:r>
              <a:rPr sz="2800" spc="-10" dirty="0">
                <a:latin typeface="Times New Roman"/>
                <a:cs typeface="Times New Roman"/>
              </a:rPr>
              <a:t> major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you 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student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49388" y="3779589"/>
            <a:ext cx="1300919" cy="23670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618223" y="3414776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𝑝</a:t>
            </a:r>
            <a:r>
              <a:rPr sz="1800" spc="7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𝑞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30646" y="3292602"/>
            <a:ext cx="1981200" cy="1026160"/>
          </a:xfrm>
          <a:custGeom>
            <a:avLst/>
            <a:gdLst/>
            <a:ahLst/>
            <a:cxnLst/>
            <a:rect l="l" t="t" r="r" b="b"/>
            <a:pathLst>
              <a:path w="1981200" h="1026160">
                <a:moveTo>
                  <a:pt x="0" y="512825"/>
                </a:moveTo>
                <a:lnTo>
                  <a:pt x="7717" y="448501"/>
                </a:lnTo>
                <a:lnTo>
                  <a:pt x="30252" y="386560"/>
                </a:lnTo>
                <a:lnTo>
                  <a:pt x="66675" y="327483"/>
                </a:lnTo>
                <a:lnTo>
                  <a:pt x="116059" y="271750"/>
                </a:lnTo>
                <a:lnTo>
                  <a:pt x="145322" y="245289"/>
                </a:lnTo>
                <a:lnTo>
                  <a:pt x="177476" y="219844"/>
                </a:lnTo>
                <a:lnTo>
                  <a:pt x="212406" y="195476"/>
                </a:lnTo>
                <a:lnTo>
                  <a:pt x="249997" y="172244"/>
                </a:lnTo>
                <a:lnTo>
                  <a:pt x="290131" y="150209"/>
                </a:lnTo>
                <a:lnTo>
                  <a:pt x="332693" y="129431"/>
                </a:lnTo>
                <a:lnTo>
                  <a:pt x="377568" y="109969"/>
                </a:lnTo>
                <a:lnTo>
                  <a:pt x="424638" y="91885"/>
                </a:lnTo>
                <a:lnTo>
                  <a:pt x="473789" y="75238"/>
                </a:lnTo>
                <a:lnTo>
                  <a:pt x="524903" y="60088"/>
                </a:lnTo>
                <a:lnTo>
                  <a:pt x="577866" y="46496"/>
                </a:lnTo>
                <a:lnTo>
                  <a:pt x="632560" y="34520"/>
                </a:lnTo>
                <a:lnTo>
                  <a:pt x="688870" y="24223"/>
                </a:lnTo>
                <a:lnTo>
                  <a:pt x="746680" y="15663"/>
                </a:lnTo>
                <a:lnTo>
                  <a:pt x="805874" y="8900"/>
                </a:lnTo>
                <a:lnTo>
                  <a:pt x="866336" y="3995"/>
                </a:lnTo>
                <a:lnTo>
                  <a:pt x="927950" y="1008"/>
                </a:lnTo>
                <a:lnTo>
                  <a:pt x="990600" y="0"/>
                </a:lnTo>
                <a:lnTo>
                  <a:pt x="1053249" y="1008"/>
                </a:lnTo>
                <a:lnTo>
                  <a:pt x="1114863" y="3995"/>
                </a:lnTo>
                <a:lnTo>
                  <a:pt x="1175325" y="8900"/>
                </a:lnTo>
                <a:lnTo>
                  <a:pt x="1234519" y="15663"/>
                </a:lnTo>
                <a:lnTo>
                  <a:pt x="1292329" y="24223"/>
                </a:lnTo>
                <a:lnTo>
                  <a:pt x="1348639" y="34520"/>
                </a:lnTo>
                <a:lnTo>
                  <a:pt x="1403333" y="46496"/>
                </a:lnTo>
                <a:lnTo>
                  <a:pt x="1456296" y="60088"/>
                </a:lnTo>
                <a:lnTo>
                  <a:pt x="1507410" y="75238"/>
                </a:lnTo>
                <a:lnTo>
                  <a:pt x="1556561" y="91885"/>
                </a:lnTo>
                <a:lnTo>
                  <a:pt x="1603631" y="109969"/>
                </a:lnTo>
                <a:lnTo>
                  <a:pt x="1648506" y="129431"/>
                </a:lnTo>
                <a:lnTo>
                  <a:pt x="1691068" y="150209"/>
                </a:lnTo>
                <a:lnTo>
                  <a:pt x="1731202" y="172244"/>
                </a:lnTo>
                <a:lnTo>
                  <a:pt x="1768793" y="195476"/>
                </a:lnTo>
                <a:lnTo>
                  <a:pt x="1803723" y="219844"/>
                </a:lnTo>
                <a:lnTo>
                  <a:pt x="1835877" y="245289"/>
                </a:lnTo>
                <a:lnTo>
                  <a:pt x="1865140" y="271750"/>
                </a:lnTo>
                <a:lnTo>
                  <a:pt x="1914524" y="327483"/>
                </a:lnTo>
                <a:lnTo>
                  <a:pt x="1950947" y="386560"/>
                </a:lnTo>
                <a:lnTo>
                  <a:pt x="1973482" y="448501"/>
                </a:lnTo>
                <a:lnTo>
                  <a:pt x="1981200" y="512825"/>
                </a:lnTo>
                <a:lnTo>
                  <a:pt x="1979251" y="545256"/>
                </a:lnTo>
                <a:lnTo>
                  <a:pt x="1964008" y="608449"/>
                </a:lnTo>
                <a:lnTo>
                  <a:pt x="1934413" y="669018"/>
                </a:lnTo>
                <a:lnTo>
                  <a:pt x="1891394" y="726483"/>
                </a:lnTo>
                <a:lnTo>
                  <a:pt x="1835877" y="780362"/>
                </a:lnTo>
                <a:lnTo>
                  <a:pt x="1803723" y="805807"/>
                </a:lnTo>
                <a:lnTo>
                  <a:pt x="1768793" y="830175"/>
                </a:lnTo>
                <a:lnTo>
                  <a:pt x="1731202" y="853407"/>
                </a:lnTo>
                <a:lnTo>
                  <a:pt x="1691068" y="875442"/>
                </a:lnTo>
                <a:lnTo>
                  <a:pt x="1648506" y="896220"/>
                </a:lnTo>
                <a:lnTo>
                  <a:pt x="1603631" y="915682"/>
                </a:lnTo>
                <a:lnTo>
                  <a:pt x="1556561" y="933766"/>
                </a:lnTo>
                <a:lnTo>
                  <a:pt x="1507410" y="950413"/>
                </a:lnTo>
                <a:lnTo>
                  <a:pt x="1456296" y="965563"/>
                </a:lnTo>
                <a:lnTo>
                  <a:pt x="1403333" y="979155"/>
                </a:lnTo>
                <a:lnTo>
                  <a:pt x="1348639" y="991131"/>
                </a:lnTo>
                <a:lnTo>
                  <a:pt x="1292329" y="1001428"/>
                </a:lnTo>
                <a:lnTo>
                  <a:pt x="1234519" y="1009988"/>
                </a:lnTo>
                <a:lnTo>
                  <a:pt x="1175325" y="1016751"/>
                </a:lnTo>
                <a:lnTo>
                  <a:pt x="1114863" y="1021656"/>
                </a:lnTo>
                <a:lnTo>
                  <a:pt x="1053249" y="1024643"/>
                </a:lnTo>
                <a:lnTo>
                  <a:pt x="990600" y="1025652"/>
                </a:lnTo>
                <a:lnTo>
                  <a:pt x="927950" y="1024643"/>
                </a:lnTo>
                <a:lnTo>
                  <a:pt x="866336" y="1021656"/>
                </a:lnTo>
                <a:lnTo>
                  <a:pt x="805874" y="1016751"/>
                </a:lnTo>
                <a:lnTo>
                  <a:pt x="746680" y="1009988"/>
                </a:lnTo>
                <a:lnTo>
                  <a:pt x="688870" y="1001428"/>
                </a:lnTo>
                <a:lnTo>
                  <a:pt x="632560" y="991131"/>
                </a:lnTo>
                <a:lnTo>
                  <a:pt x="577866" y="979155"/>
                </a:lnTo>
                <a:lnTo>
                  <a:pt x="524903" y="965563"/>
                </a:lnTo>
                <a:lnTo>
                  <a:pt x="473789" y="950413"/>
                </a:lnTo>
                <a:lnTo>
                  <a:pt x="424638" y="933766"/>
                </a:lnTo>
                <a:lnTo>
                  <a:pt x="377568" y="915682"/>
                </a:lnTo>
                <a:lnTo>
                  <a:pt x="332693" y="896220"/>
                </a:lnTo>
                <a:lnTo>
                  <a:pt x="290131" y="875442"/>
                </a:lnTo>
                <a:lnTo>
                  <a:pt x="249997" y="853407"/>
                </a:lnTo>
                <a:lnTo>
                  <a:pt x="212406" y="830175"/>
                </a:lnTo>
                <a:lnTo>
                  <a:pt x="177476" y="805807"/>
                </a:lnTo>
                <a:lnTo>
                  <a:pt x="145322" y="780362"/>
                </a:lnTo>
                <a:lnTo>
                  <a:pt x="116059" y="753901"/>
                </a:lnTo>
                <a:lnTo>
                  <a:pt x="66675" y="698168"/>
                </a:lnTo>
                <a:lnTo>
                  <a:pt x="30252" y="639091"/>
                </a:lnTo>
                <a:lnTo>
                  <a:pt x="7717" y="577150"/>
                </a:lnTo>
                <a:lnTo>
                  <a:pt x="0" y="512825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3540" y="3441572"/>
            <a:ext cx="4188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𝑝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𝑟</a:t>
            </a:r>
            <a:r>
              <a:rPr sz="2400" spc="114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ions: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7387" y="5193791"/>
            <a:ext cx="5953506" cy="67741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15187" y="4173473"/>
            <a:ext cx="549846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latin typeface="Cambria Math"/>
                <a:cs typeface="Cambria Math"/>
              </a:rPr>
              <a:t>𝑝: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dirty="0">
                <a:latin typeface="Times New Roman"/>
                <a:cs typeface="Times New Roman"/>
              </a:rPr>
              <a:t> 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access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Internet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campus.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30" dirty="0">
                <a:latin typeface="Cambria Math"/>
                <a:cs typeface="Cambria Math"/>
              </a:rPr>
              <a:t>𝑞: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dirty="0">
                <a:latin typeface="Times New Roman"/>
                <a:cs typeface="Times New Roman"/>
              </a:rPr>
              <a:t> 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computer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science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major.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20" dirty="0">
                <a:latin typeface="Cambria Math"/>
                <a:cs typeface="Cambria Math"/>
              </a:rPr>
              <a:t>𝑟: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You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sentence</a:t>
            </a: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can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2400" b="1" i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represented</a:t>
            </a:r>
            <a:r>
              <a:rPr sz="24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by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logic</a:t>
            </a: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20268" y="5612891"/>
            <a:ext cx="5511546" cy="66293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7376" y="3055204"/>
            <a:ext cx="1009834" cy="20033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375653" y="5182361"/>
            <a:ext cx="1981200" cy="538480"/>
          </a:xfrm>
          <a:prstGeom prst="rect">
            <a:avLst/>
          </a:prstGeom>
          <a:ln w="25400">
            <a:solidFill>
              <a:srgbClr val="9BBA58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220"/>
              </a:spcBef>
            </a:pPr>
            <a:r>
              <a:rPr sz="2400" dirty="0">
                <a:latin typeface="Cambria Math"/>
                <a:cs typeface="Cambria Math"/>
              </a:rPr>
              <a:t>𝑝</a:t>
            </a:r>
            <a:r>
              <a:rPr sz="2400" spc="15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→</a:t>
            </a:r>
            <a:r>
              <a:rPr sz="2400" spc="12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(𝑞</a:t>
            </a:r>
            <a:r>
              <a:rPr sz="2400" spc="5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∨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¬𝑟)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1" y="320853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(6/13)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848698"/>
            <a:ext cx="8520430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automated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reply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cannot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sent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when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file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system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full.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1" y="374850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(7/13)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848698"/>
            <a:ext cx="8520430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automated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reply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cannot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sent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when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file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system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full.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3343782"/>
            <a:ext cx="3924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𝑝</a:t>
            </a:r>
            <a:r>
              <a:rPr sz="2400" spc="8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14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propositions: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187" y="4074998"/>
            <a:ext cx="44469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latin typeface="Cambria Math"/>
                <a:cs typeface="Cambria Math"/>
              </a:rPr>
              <a:t>𝑝: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automated </a:t>
            </a:r>
            <a:r>
              <a:rPr sz="2400" dirty="0">
                <a:latin typeface="Times New Roman"/>
                <a:cs typeface="Times New Roman"/>
              </a:rPr>
              <a:t>reply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30" dirty="0">
                <a:latin typeface="Cambria Math"/>
                <a:cs typeface="Cambria Math"/>
              </a:rPr>
              <a:t>𝑞: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full.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727" y="2929543"/>
            <a:ext cx="1116204" cy="22028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618223" y="3414776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𝑝</a:t>
            </a:r>
            <a:r>
              <a:rPr sz="1800" spc="7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𝑞</a:t>
            </a:r>
            <a:endParaRPr sz="1800">
              <a:latin typeface="Cambria Math"/>
              <a:cs typeface="Cambria Math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917946" y="3279902"/>
            <a:ext cx="2006600" cy="1051560"/>
            <a:chOff x="5917946" y="3279902"/>
            <a:chExt cx="2006600" cy="1051560"/>
          </a:xfrm>
        </p:grpSpPr>
        <p:sp>
          <p:nvSpPr>
            <p:cNvPr id="9" name="object 9"/>
            <p:cNvSpPr/>
            <p:nvPr/>
          </p:nvSpPr>
          <p:spPr>
            <a:xfrm>
              <a:off x="5930646" y="3292602"/>
              <a:ext cx="1981200" cy="1026160"/>
            </a:xfrm>
            <a:custGeom>
              <a:avLst/>
              <a:gdLst/>
              <a:ahLst/>
              <a:cxnLst/>
              <a:rect l="l" t="t" r="r" b="b"/>
              <a:pathLst>
                <a:path w="1981200" h="1026160">
                  <a:moveTo>
                    <a:pt x="0" y="512825"/>
                  </a:moveTo>
                  <a:lnTo>
                    <a:pt x="7717" y="448501"/>
                  </a:lnTo>
                  <a:lnTo>
                    <a:pt x="30252" y="386560"/>
                  </a:lnTo>
                  <a:lnTo>
                    <a:pt x="66675" y="327483"/>
                  </a:lnTo>
                  <a:lnTo>
                    <a:pt x="116059" y="271750"/>
                  </a:lnTo>
                  <a:lnTo>
                    <a:pt x="145322" y="245289"/>
                  </a:lnTo>
                  <a:lnTo>
                    <a:pt x="177476" y="219844"/>
                  </a:lnTo>
                  <a:lnTo>
                    <a:pt x="212406" y="195476"/>
                  </a:lnTo>
                  <a:lnTo>
                    <a:pt x="249997" y="172244"/>
                  </a:lnTo>
                  <a:lnTo>
                    <a:pt x="290131" y="150209"/>
                  </a:lnTo>
                  <a:lnTo>
                    <a:pt x="332693" y="129431"/>
                  </a:lnTo>
                  <a:lnTo>
                    <a:pt x="377568" y="109969"/>
                  </a:lnTo>
                  <a:lnTo>
                    <a:pt x="424638" y="91885"/>
                  </a:lnTo>
                  <a:lnTo>
                    <a:pt x="473789" y="75238"/>
                  </a:lnTo>
                  <a:lnTo>
                    <a:pt x="524903" y="60088"/>
                  </a:lnTo>
                  <a:lnTo>
                    <a:pt x="577866" y="46496"/>
                  </a:lnTo>
                  <a:lnTo>
                    <a:pt x="632560" y="34520"/>
                  </a:lnTo>
                  <a:lnTo>
                    <a:pt x="688870" y="24223"/>
                  </a:lnTo>
                  <a:lnTo>
                    <a:pt x="746680" y="15663"/>
                  </a:lnTo>
                  <a:lnTo>
                    <a:pt x="805874" y="8900"/>
                  </a:lnTo>
                  <a:lnTo>
                    <a:pt x="866336" y="3995"/>
                  </a:lnTo>
                  <a:lnTo>
                    <a:pt x="927950" y="1008"/>
                  </a:lnTo>
                  <a:lnTo>
                    <a:pt x="990600" y="0"/>
                  </a:lnTo>
                  <a:lnTo>
                    <a:pt x="1053249" y="1008"/>
                  </a:lnTo>
                  <a:lnTo>
                    <a:pt x="1114863" y="3995"/>
                  </a:lnTo>
                  <a:lnTo>
                    <a:pt x="1175325" y="8900"/>
                  </a:lnTo>
                  <a:lnTo>
                    <a:pt x="1234519" y="15663"/>
                  </a:lnTo>
                  <a:lnTo>
                    <a:pt x="1292329" y="24223"/>
                  </a:lnTo>
                  <a:lnTo>
                    <a:pt x="1348639" y="34520"/>
                  </a:lnTo>
                  <a:lnTo>
                    <a:pt x="1403333" y="46496"/>
                  </a:lnTo>
                  <a:lnTo>
                    <a:pt x="1456296" y="60088"/>
                  </a:lnTo>
                  <a:lnTo>
                    <a:pt x="1507410" y="75238"/>
                  </a:lnTo>
                  <a:lnTo>
                    <a:pt x="1556561" y="91885"/>
                  </a:lnTo>
                  <a:lnTo>
                    <a:pt x="1603631" y="109969"/>
                  </a:lnTo>
                  <a:lnTo>
                    <a:pt x="1648506" y="129431"/>
                  </a:lnTo>
                  <a:lnTo>
                    <a:pt x="1691068" y="150209"/>
                  </a:lnTo>
                  <a:lnTo>
                    <a:pt x="1731202" y="172244"/>
                  </a:lnTo>
                  <a:lnTo>
                    <a:pt x="1768793" y="195476"/>
                  </a:lnTo>
                  <a:lnTo>
                    <a:pt x="1803723" y="219844"/>
                  </a:lnTo>
                  <a:lnTo>
                    <a:pt x="1835877" y="245289"/>
                  </a:lnTo>
                  <a:lnTo>
                    <a:pt x="1865140" y="271750"/>
                  </a:lnTo>
                  <a:lnTo>
                    <a:pt x="1914524" y="327483"/>
                  </a:lnTo>
                  <a:lnTo>
                    <a:pt x="1950947" y="386560"/>
                  </a:lnTo>
                  <a:lnTo>
                    <a:pt x="1973482" y="448501"/>
                  </a:lnTo>
                  <a:lnTo>
                    <a:pt x="1981200" y="512825"/>
                  </a:lnTo>
                  <a:lnTo>
                    <a:pt x="1979251" y="545256"/>
                  </a:lnTo>
                  <a:lnTo>
                    <a:pt x="1964008" y="608449"/>
                  </a:lnTo>
                  <a:lnTo>
                    <a:pt x="1934413" y="669018"/>
                  </a:lnTo>
                  <a:lnTo>
                    <a:pt x="1891394" y="726483"/>
                  </a:lnTo>
                  <a:lnTo>
                    <a:pt x="1835877" y="780362"/>
                  </a:lnTo>
                  <a:lnTo>
                    <a:pt x="1803723" y="805807"/>
                  </a:lnTo>
                  <a:lnTo>
                    <a:pt x="1768793" y="830175"/>
                  </a:lnTo>
                  <a:lnTo>
                    <a:pt x="1731202" y="853407"/>
                  </a:lnTo>
                  <a:lnTo>
                    <a:pt x="1691068" y="875442"/>
                  </a:lnTo>
                  <a:lnTo>
                    <a:pt x="1648506" y="896220"/>
                  </a:lnTo>
                  <a:lnTo>
                    <a:pt x="1603631" y="915682"/>
                  </a:lnTo>
                  <a:lnTo>
                    <a:pt x="1556561" y="933766"/>
                  </a:lnTo>
                  <a:lnTo>
                    <a:pt x="1507410" y="950413"/>
                  </a:lnTo>
                  <a:lnTo>
                    <a:pt x="1456296" y="965563"/>
                  </a:lnTo>
                  <a:lnTo>
                    <a:pt x="1403333" y="979155"/>
                  </a:lnTo>
                  <a:lnTo>
                    <a:pt x="1348639" y="991131"/>
                  </a:lnTo>
                  <a:lnTo>
                    <a:pt x="1292329" y="1001428"/>
                  </a:lnTo>
                  <a:lnTo>
                    <a:pt x="1234519" y="1009988"/>
                  </a:lnTo>
                  <a:lnTo>
                    <a:pt x="1175325" y="1016751"/>
                  </a:lnTo>
                  <a:lnTo>
                    <a:pt x="1114863" y="1021656"/>
                  </a:lnTo>
                  <a:lnTo>
                    <a:pt x="1053249" y="1024643"/>
                  </a:lnTo>
                  <a:lnTo>
                    <a:pt x="990600" y="1025652"/>
                  </a:lnTo>
                  <a:lnTo>
                    <a:pt x="927950" y="1024643"/>
                  </a:lnTo>
                  <a:lnTo>
                    <a:pt x="866336" y="1021656"/>
                  </a:lnTo>
                  <a:lnTo>
                    <a:pt x="805874" y="1016751"/>
                  </a:lnTo>
                  <a:lnTo>
                    <a:pt x="746680" y="1009988"/>
                  </a:lnTo>
                  <a:lnTo>
                    <a:pt x="688870" y="1001428"/>
                  </a:lnTo>
                  <a:lnTo>
                    <a:pt x="632560" y="991131"/>
                  </a:lnTo>
                  <a:lnTo>
                    <a:pt x="577866" y="979155"/>
                  </a:lnTo>
                  <a:lnTo>
                    <a:pt x="524903" y="965563"/>
                  </a:lnTo>
                  <a:lnTo>
                    <a:pt x="473789" y="950413"/>
                  </a:lnTo>
                  <a:lnTo>
                    <a:pt x="424638" y="933766"/>
                  </a:lnTo>
                  <a:lnTo>
                    <a:pt x="377568" y="915682"/>
                  </a:lnTo>
                  <a:lnTo>
                    <a:pt x="332693" y="896220"/>
                  </a:lnTo>
                  <a:lnTo>
                    <a:pt x="290131" y="875442"/>
                  </a:lnTo>
                  <a:lnTo>
                    <a:pt x="249997" y="853407"/>
                  </a:lnTo>
                  <a:lnTo>
                    <a:pt x="212406" y="830175"/>
                  </a:lnTo>
                  <a:lnTo>
                    <a:pt x="177476" y="805807"/>
                  </a:lnTo>
                  <a:lnTo>
                    <a:pt x="145322" y="780362"/>
                  </a:lnTo>
                  <a:lnTo>
                    <a:pt x="116059" y="753901"/>
                  </a:lnTo>
                  <a:lnTo>
                    <a:pt x="66675" y="698168"/>
                  </a:lnTo>
                  <a:lnTo>
                    <a:pt x="30252" y="639091"/>
                  </a:lnTo>
                  <a:lnTo>
                    <a:pt x="7717" y="577150"/>
                  </a:lnTo>
                  <a:lnTo>
                    <a:pt x="0" y="512825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90786" y="3771900"/>
              <a:ext cx="1256514" cy="2507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125" y="561710"/>
            <a:ext cx="881327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(8/13)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725" y="1879558"/>
            <a:ext cx="131731" cy="33669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315711" y="1661160"/>
            <a:ext cx="1666875" cy="787400"/>
            <a:chOff x="5315711" y="1661160"/>
            <a:chExt cx="1666875" cy="7874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15711" y="1661160"/>
              <a:ext cx="585977" cy="78714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30595" y="1661160"/>
              <a:ext cx="1236726" cy="78714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96227" y="1661160"/>
              <a:ext cx="585977" cy="787146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8888" y="2087879"/>
            <a:ext cx="585978" cy="78714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30725" y="884555"/>
            <a:ext cx="8813275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automated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reply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cannot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sent</a:t>
            </a:r>
            <a:r>
              <a:rPr sz="2800" b="1" spc="5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r>
              <a:rPr sz="2800" b="1" spc="65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when</a:t>
            </a:r>
            <a:r>
              <a:rPr sz="2800" spc="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(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file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system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full.</a:t>
            </a:r>
            <a:r>
              <a:rPr sz="2800" b="1" dirty="0">
                <a:solidFill>
                  <a:srgbClr val="00AFEF"/>
                </a:solidFill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40" y="3343782"/>
            <a:ext cx="3924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𝑝</a:t>
            </a:r>
            <a:r>
              <a:rPr sz="2400" spc="8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14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propositions: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5187" y="4074998"/>
            <a:ext cx="44469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latin typeface="Cambria Math"/>
                <a:cs typeface="Cambria Math"/>
              </a:rPr>
              <a:t>𝑝: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automated </a:t>
            </a:r>
            <a:r>
              <a:rPr sz="2400" dirty="0">
                <a:latin typeface="Times New Roman"/>
                <a:cs typeface="Times New Roman"/>
              </a:rPr>
              <a:t>reply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30" dirty="0">
                <a:latin typeface="Cambria Math"/>
                <a:cs typeface="Cambria Math"/>
              </a:rPr>
              <a:t>𝑞: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full.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2134" y="5282659"/>
            <a:ext cx="5469183" cy="30006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15187" y="5172836"/>
            <a:ext cx="5498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sentence</a:t>
            </a: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can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2400" b="1" i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represented</a:t>
            </a:r>
            <a:r>
              <a:rPr sz="24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by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logic</a:t>
            </a: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0268" y="5515355"/>
            <a:ext cx="5511546" cy="66293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8600" y="2819400"/>
            <a:ext cx="1263396" cy="40386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523481" y="5101590"/>
            <a:ext cx="1981200" cy="538480"/>
          </a:xfrm>
          <a:prstGeom prst="rect">
            <a:avLst/>
          </a:prstGeom>
          <a:ln w="25400">
            <a:solidFill>
              <a:srgbClr val="9BBA58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513715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17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→</a:t>
            </a:r>
            <a:r>
              <a:rPr sz="2400" spc="12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¬𝑝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18223" y="3414776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𝑝</a:t>
            </a:r>
            <a:r>
              <a:rPr sz="1800" spc="7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𝑞</a:t>
            </a:r>
            <a:endParaRPr sz="1800">
              <a:latin typeface="Cambria Math"/>
              <a:cs typeface="Cambria Math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917946" y="3279902"/>
            <a:ext cx="2006600" cy="1051560"/>
            <a:chOff x="5917946" y="3279902"/>
            <a:chExt cx="2006600" cy="1051560"/>
          </a:xfrm>
        </p:grpSpPr>
        <p:sp>
          <p:nvSpPr>
            <p:cNvPr id="19" name="object 19"/>
            <p:cNvSpPr/>
            <p:nvPr/>
          </p:nvSpPr>
          <p:spPr>
            <a:xfrm>
              <a:off x="5930646" y="3292602"/>
              <a:ext cx="1981200" cy="1026160"/>
            </a:xfrm>
            <a:custGeom>
              <a:avLst/>
              <a:gdLst/>
              <a:ahLst/>
              <a:cxnLst/>
              <a:rect l="l" t="t" r="r" b="b"/>
              <a:pathLst>
                <a:path w="1981200" h="1026160">
                  <a:moveTo>
                    <a:pt x="0" y="512825"/>
                  </a:moveTo>
                  <a:lnTo>
                    <a:pt x="7717" y="448501"/>
                  </a:lnTo>
                  <a:lnTo>
                    <a:pt x="30252" y="386560"/>
                  </a:lnTo>
                  <a:lnTo>
                    <a:pt x="66675" y="327483"/>
                  </a:lnTo>
                  <a:lnTo>
                    <a:pt x="116059" y="271750"/>
                  </a:lnTo>
                  <a:lnTo>
                    <a:pt x="145322" y="245289"/>
                  </a:lnTo>
                  <a:lnTo>
                    <a:pt x="177476" y="219844"/>
                  </a:lnTo>
                  <a:lnTo>
                    <a:pt x="212406" y="195476"/>
                  </a:lnTo>
                  <a:lnTo>
                    <a:pt x="249997" y="172244"/>
                  </a:lnTo>
                  <a:lnTo>
                    <a:pt x="290131" y="150209"/>
                  </a:lnTo>
                  <a:lnTo>
                    <a:pt x="332693" y="129431"/>
                  </a:lnTo>
                  <a:lnTo>
                    <a:pt x="377568" y="109969"/>
                  </a:lnTo>
                  <a:lnTo>
                    <a:pt x="424638" y="91885"/>
                  </a:lnTo>
                  <a:lnTo>
                    <a:pt x="473789" y="75238"/>
                  </a:lnTo>
                  <a:lnTo>
                    <a:pt x="524903" y="60088"/>
                  </a:lnTo>
                  <a:lnTo>
                    <a:pt x="577866" y="46496"/>
                  </a:lnTo>
                  <a:lnTo>
                    <a:pt x="632560" y="34520"/>
                  </a:lnTo>
                  <a:lnTo>
                    <a:pt x="688870" y="24223"/>
                  </a:lnTo>
                  <a:lnTo>
                    <a:pt x="746680" y="15663"/>
                  </a:lnTo>
                  <a:lnTo>
                    <a:pt x="805874" y="8900"/>
                  </a:lnTo>
                  <a:lnTo>
                    <a:pt x="866336" y="3995"/>
                  </a:lnTo>
                  <a:lnTo>
                    <a:pt x="927950" y="1008"/>
                  </a:lnTo>
                  <a:lnTo>
                    <a:pt x="990600" y="0"/>
                  </a:lnTo>
                  <a:lnTo>
                    <a:pt x="1053249" y="1008"/>
                  </a:lnTo>
                  <a:lnTo>
                    <a:pt x="1114863" y="3995"/>
                  </a:lnTo>
                  <a:lnTo>
                    <a:pt x="1175325" y="8900"/>
                  </a:lnTo>
                  <a:lnTo>
                    <a:pt x="1234519" y="15663"/>
                  </a:lnTo>
                  <a:lnTo>
                    <a:pt x="1292329" y="24223"/>
                  </a:lnTo>
                  <a:lnTo>
                    <a:pt x="1348639" y="34520"/>
                  </a:lnTo>
                  <a:lnTo>
                    <a:pt x="1403333" y="46496"/>
                  </a:lnTo>
                  <a:lnTo>
                    <a:pt x="1456296" y="60088"/>
                  </a:lnTo>
                  <a:lnTo>
                    <a:pt x="1507410" y="75238"/>
                  </a:lnTo>
                  <a:lnTo>
                    <a:pt x="1556561" y="91885"/>
                  </a:lnTo>
                  <a:lnTo>
                    <a:pt x="1603631" y="109969"/>
                  </a:lnTo>
                  <a:lnTo>
                    <a:pt x="1648506" y="129431"/>
                  </a:lnTo>
                  <a:lnTo>
                    <a:pt x="1691068" y="150209"/>
                  </a:lnTo>
                  <a:lnTo>
                    <a:pt x="1731202" y="172244"/>
                  </a:lnTo>
                  <a:lnTo>
                    <a:pt x="1768793" y="195476"/>
                  </a:lnTo>
                  <a:lnTo>
                    <a:pt x="1803723" y="219844"/>
                  </a:lnTo>
                  <a:lnTo>
                    <a:pt x="1835877" y="245289"/>
                  </a:lnTo>
                  <a:lnTo>
                    <a:pt x="1865140" y="271750"/>
                  </a:lnTo>
                  <a:lnTo>
                    <a:pt x="1914524" y="327483"/>
                  </a:lnTo>
                  <a:lnTo>
                    <a:pt x="1950947" y="386560"/>
                  </a:lnTo>
                  <a:lnTo>
                    <a:pt x="1973482" y="448501"/>
                  </a:lnTo>
                  <a:lnTo>
                    <a:pt x="1981200" y="512825"/>
                  </a:lnTo>
                  <a:lnTo>
                    <a:pt x="1979251" y="545256"/>
                  </a:lnTo>
                  <a:lnTo>
                    <a:pt x="1964008" y="608449"/>
                  </a:lnTo>
                  <a:lnTo>
                    <a:pt x="1934413" y="669018"/>
                  </a:lnTo>
                  <a:lnTo>
                    <a:pt x="1891394" y="726483"/>
                  </a:lnTo>
                  <a:lnTo>
                    <a:pt x="1835877" y="780362"/>
                  </a:lnTo>
                  <a:lnTo>
                    <a:pt x="1803723" y="805807"/>
                  </a:lnTo>
                  <a:lnTo>
                    <a:pt x="1768793" y="830175"/>
                  </a:lnTo>
                  <a:lnTo>
                    <a:pt x="1731202" y="853407"/>
                  </a:lnTo>
                  <a:lnTo>
                    <a:pt x="1691068" y="875442"/>
                  </a:lnTo>
                  <a:lnTo>
                    <a:pt x="1648506" y="896220"/>
                  </a:lnTo>
                  <a:lnTo>
                    <a:pt x="1603631" y="915682"/>
                  </a:lnTo>
                  <a:lnTo>
                    <a:pt x="1556561" y="933766"/>
                  </a:lnTo>
                  <a:lnTo>
                    <a:pt x="1507410" y="950413"/>
                  </a:lnTo>
                  <a:lnTo>
                    <a:pt x="1456296" y="965563"/>
                  </a:lnTo>
                  <a:lnTo>
                    <a:pt x="1403333" y="979155"/>
                  </a:lnTo>
                  <a:lnTo>
                    <a:pt x="1348639" y="991131"/>
                  </a:lnTo>
                  <a:lnTo>
                    <a:pt x="1292329" y="1001428"/>
                  </a:lnTo>
                  <a:lnTo>
                    <a:pt x="1234519" y="1009988"/>
                  </a:lnTo>
                  <a:lnTo>
                    <a:pt x="1175325" y="1016751"/>
                  </a:lnTo>
                  <a:lnTo>
                    <a:pt x="1114863" y="1021656"/>
                  </a:lnTo>
                  <a:lnTo>
                    <a:pt x="1053249" y="1024643"/>
                  </a:lnTo>
                  <a:lnTo>
                    <a:pt x="990600" y="1025652"/>
                  </a:lnTo>
                  <a:lnTo>
                    <a:pt x="927950" y="1024643"/>
                  </a:lnTo>
                  <a:lnTo>
                    <a:pt x="866336" y="1021656"/>
                  </a:lnTo>
                  <a:lnTo>
                    <a:pt x="805874" y="1016751"/>
                  </a:lnTo>
                  <a:lnTo>
                    <a:pt x="746680" y="1009988"/>
                  </a:lnTo>
                  <a:lnTo>
                    <a:pt x="688870" y="1001428"/>
                  </a:lnTo>
                  <a:lnTo>
                    <a:pt x="632560" y="991131"/>
                  </a:lnTo>
                  <a:lnTo>
                    <a:pt x="577866" y="979155"/>
                  </a:lnTo>
                  <a:lnTo>
                    <a:pt x="524903" y="965563"/>
                  </a:lnTo>
                  <a:lnTo>
                    <a:pt x="473789" y="950413"/>
                  </a:lnTo>
                  <a:lnTo>
                    <a:pt x="424638" y="933766"/>
                  </a:lnTo>
                  <a:lnTo>
                    <a:pt x="377568" y="915682"/>
                  </a:lnTo>
                  <a:lnTo>
                    <a:pt x="332693" y="896220"/>
                  </a:lnTo>
                  <a:lnTo>
                    <a:pt x="290131" y="875442"/>
                  </a:lnTo>
                  <a:lnTo>
                    <a:pt x="249997" y="853407"/>
                  </a:lnTo>
                  <a:lnTo>
                    <a:pt x="212406" y="830175"/>
                  </a:lnTo>
                  <a:lnTo>
                    <a:pt x="177476" y="805807"/>
                  </a:lnTo>
                  <a:lnTo>
                    <a:pt x="145322" y="780362"/>
                  </a:lnTo>
                  <a:lnTo>
                    <a:pt x="116059" y="753901"/>
                  </a:lnTo>
                  <a:lnTo>
                    <a:pt x="66675" y="698168"/>
                  </a:lnTo>
                  <a:lnTo>
                    <a:pt x="30252" y="639091"/>
                  </a:lnTo>
                  <a:lnTo>
                    <a:pt x="7717" y="577150"/>
                  </a:lnTo>
                  <a:lnTo>
                    <a:pt x="0" y="512825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90786" y="3771900"/>
              <a:ext cx="1256514" cy="2507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9784" y="105867"/>
            <a:ext cx="39585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ahoma"/>
                <a:cs typeface="Tahoma"/>
              </a:rPr>
              <a:t>Lectures</a:t>
            </a:r>
            <a:r>
              <a:rPr sz="3200" spc="-5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Reference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908" y="1161288"/>
            <a:ext cx="4017264" cy="49499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533400"/>
            <a:ext cx="8909050" cy="2410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1500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Compound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Propositions</a:t>
            </a:r>
            <a:endParaRPr sz="3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Logic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and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Bit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Operations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Computers represent information </a:t>
            </a:r>
            <a:r>
              <a:rPr sz="2800" dirty="0">
                <a:latin typeface="Times New Roman"/>
                <a:cs typeface="Times New Roman"/>
              </a:rPr>
              <a:t>using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bits</a:t>
            </a:r>
            <a:r>
              <a:rPr sz="2800" dirty="0">
                <a:latin typeface="Times New Roman"/>
                <a:cs typeface="Times New Roman"/>
              </a:rPr>
              <a:t>.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bit </a:t>
            </a:r>
            <a:r>
              <a:rPr sz="2800" spc="-5" dirty="0">
                <a:latin typeface="Times New Roman"/>
                <a:cs typeface="Times New Roman"/>
              </a:rPr>
              <a:t>is 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symbol with two </a:t>
            </a:r>
            <a:r>
              <a:rPr sz="2800" dirty="0">
                <a:latin typeface="Times New Roman"/>
                <a:cs typeface="Times New Roman"/>
              </a:rPr>
              <a:t>possible </a:t>
            </a:r>
            <a:r>
              <a:rPr sz="2800" spc="-5" dirty="0">
                <a:latin typeface="Times New Roman"/>
                <a:cs typeface="Times New Roman"/>
              </a:rPr>
              <a:t>values, </a:t>
            </a:r>
            <a:r>
              <a:rPr sz="2800" spc="-30" dirty="0">
                <a:latin typeface="Times New Roman"/>
                <a:cs typeface="Times New Roman"/>
              </a:rPr>
              <a:t>namely, </a:t>
            </a:r>
            <a:r>
              <a:rPr sz="2800" spc="-5" dirty="0">
                <a:latin typeface="Times New Roman"/>
                <a:cs typeface="Times New Roman"/>
              </a:rPr>
              <a:t>0 (zero) and 1 </a:t>
            </a:r>
            <a:r>
              <a:rPr sz="2800" dirty="0">
                <a:latin typeface="Times New Roman"/>
                <a:cs typeface="Times New Roman"/>
              </a:rPr>
              <a:t> (one).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4815" y="3417354"/>
            <a:ext cx="3169523" cy="202528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6723"/>
            <a:ext cx="8524875" cy="3002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1500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Compound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Propositions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</a:t>
            </a:r>
            <a:r>
              <a:rPr lang="en-US" sz="2800" b="1" dirty="0">
                <a:latin typeface="Times New Roman"/>
                <a:cs typeface="Times New Roman"/>
              </a:rPr>
              <a:t>2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Computer</a:t>
            </a:r>
            <a:r>
              <a:rPr sz="2800" b="1" spc="-5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Bit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Operations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20" dirty="0">
                <a:latin typeface="Times New Roman"/>
                <a:cs typeface="Times New Roman"/>
              </a:rPr>
              <a:t>We</a:t>
            </a:r>
            <a:r>
              <a:rPr sz="2800" spc="3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will</a:t>
            </a:r>
            <a:r>
              <a:rPr sz="2800" spc="4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also</a:t>
            </a:r>
            <a:r>
              <a:rPr sz="2800" spc="4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</a:t>
            </a:r>
            <a:r>
              <a:rPr sz="2800" spc="4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notation</a:t>
            </a:r>
            <a:r>
              <a:rPr sz="2800" spc="4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OR,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AND,</a:t>
            </a:r>
            <a:r>
              <a:rPr sz="2800" spc="4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4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XOR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operators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∨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𝖠</a:t>
            </a:r>
            <a:r>
              <a:rPr sz="2800" spc="20" dirty="0">
                <a:latin typeface="Times New Roman"/>
                <a:cs typeface="Times New Roman"/>
              </a:rPr>
              <a:t>,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⊕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various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programming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languages.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6455" y="3276600"/>
            <a:ext cx="4971090" cy="28807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848698"/>
            <a:ext cx="8524240" cy="2636520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Bit</a:t>
            </a:r>
            <a:r>
              <a:rPr sz="2800" b="1" spc="-3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Strings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Information is often represented </a:t>
            </a:r>
            <a:r>
              <a:rPr sz="2800" dirty="0">
                <a:latin typeface="Times New Roman"/>
                <a:cs typeface="Times New Roman"/>
              </a:rPr>
              <a:t>using bit strings, </a:t>
            </a:r>
            <a:r>
              <a:rPr sz="2800" spc="-5" dirty="0">
                <a:latin typeface="Times New Roman"/>
                <a:cs typeface="Times New Roman"/>
              </a:rPr>
              <a:t>which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 lists of zeros and ones. When this is done, operations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bit</a:t>
            </a:r>
            <a:r>
              <a:rPr sz="2800" dirty="0">
                <a:latin typeface="Times New Roman"/>
                <a:cs typeface="Times New Roman"/>
              </a:rPr>
              <a:t> strings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can</a:t>
            </a:r>
            <a:r>
              <a:rPr sz="2800" spc="-5" dirty="0">
                <a:latin typeface="Times New Roman"/>
                <a:cs typeface="Times New Roman"/>
              </a:rPr>
              <a:t> 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manipulate</a:t>
            </a:r>
            <a:r>
              <a:rPr sz="2800" dirty="0">
                <a:latin typeface="Times New Roman"/>
                <a:cs typeface="Times New Roman"/>
              </a:rPr>
              <a:t> this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information.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9361" y="229965"/>
            <a:ext cx="8093584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Compound</a:t>
            </a:r>
            <a:r>
              <a:rPr spc="10" dirty="0"/>
              <a:t> </a:t>
            </a:r>
            <a:r>
              <a:rPr spc="-5" dirty="0"/>
              <a:t>Propositions</a:t>
            </a:r>
            <a:r>
              <a:rPr spc="-10" dirty="0"/>
              <a:t> </a:t>
            </a:r>
            <a:r>
              <a:rPr dirty="0"/>
              <a:t>(3)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4052315"/>
            <a:ext cx="8686800" cy="68884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16661" y="4973065"/>
            <a:ext cx="3759200" cy="389890"/>
            <a:chOff x="216661" y="4973065"/>
            <a:chExt cx="3759200" cy="38989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699" y="5071871"/>
              <a:ext cx="3619500" cy="2133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9361" y="4985765"/>
              <a:ext cx="3733800" cy="364490"/>
            </a:xfrm>
            <a:custGeom>
              <a:avLst/>
              <a:gdLst/>
              <a:ahLst/>
              <a:cxnLst/>
              <a:rect l="l" t="t" r="r" b="b"/>
              <a:pathLst>
                <a:path w="3733800" h="364489">
                  <a:moveTo>
                    <a:pt x="0" y="364235"/>
                  </a:moveTo>
                  <a:lnTo>
                    <a:pt x="3733800" y="364235"/>
                  </a:lnTo>
                  <a:lnTo>
                    <a:pt x="3733800" y="0"/>
                  </a:lnTo>
                  <a:lnTo>
                    <a:pt x="0" y="0"/>
                  </a:lnTo>
                  <a:lnTo>
                    <a:pt x="0" y="364235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848698"/>
            <a:ext cx="8524240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Find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bitwise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OR,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bitwise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AND,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bitwise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XOR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bit</a:t>
            </a:r>
            <a:r>
              <a:rPr sz="2800" spc="-5" dirty="0">
                <a:latin typeface="Times New Roman"/>
                <a:cs typeface="Times New Roman"/>
              </a:rPr>
              <a:t> strings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01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1011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0110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11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0001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1101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97851"/>
            <a:ext cx="7979283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Compound</a:t>
            </a:r>
            <a:r>
              <a:rPr spc="10" dirty="0"/>
              <a:t> </a:t>
            </a:r>
            <a:r>
              <a:rPr spc="-5" dirty="0"/>
              <a:t>Propositions</a:t>
            </a:r>
            <a:r>
              <a:rPr spc="-10" dirty="0"/>
              <a:t> </a:t>
            </a:r>
            <a:r>
              <a:rPr dirty="0"/>
              <a:t>(</a:t>
            </a:r>
            <a:r>
              <a:rPr lang="en-US" dirty="0"/>
              <a:t>4</a:t>
            </a:r>
            <a:r>
              <a:rPr dirty="0"/>
              <a:t>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8830" y="3231699"/>
            <a:ext cx="4232596" cy="21913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6723"/>
            <a:ext cx="8634730" cy="4101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9997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Applications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Propositional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Logic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(1/13)</a:t>
            </a:r>
            <a:endParaRPr sz="2800">
              <a:latin typeface="Times New Roman"/>
              <a:cs typeface="Times New Roman"/>
            </a:endParaRPr>
          </a:p>
          <a:p>
            <a:pPr marL="12700" marR="3585845">
              <a:lnSpc>
                <a:spcPct val="155800"/>
              </a:lnSpc>
              <a:spcBef>
                <a:spcPts val="257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1- 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Translating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English Sentences. </a:t>
            </a:r>
            <a:r>
              <a:rPr sz="2800" b="1" spc="-68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2-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System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Specifications.</a:t>
            </a:r>
            <a:endParaRPr sz="2800">
              <a:latin typeface="Times New Roman"/>
              <a:cs typeface="Times New Roman"/>
            </a:endParaRPr>
          </a:p>
          <a:p>
            <a:pPr marL="398145" indent="-386080">
              <a:lnSpc>
                <a:spcPct val="100000"/>
              </a:lnSpc>
              <a:spcBef>
                <a:spcPts val="1870"/>
              </a:spcBef>
              <a:buAutoNum type="arabicPlain" startAt="3"/>
              <a:tabLst>
                <a:tab pos="398780" algn="l"/>
              </a:tabLst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Boolean</a:t>
            </a:r>
            <a:r>
              <a:rPr sz="2800" b="1" spc="-1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Searches.</a:t>
            </a:r>
            <a:endParaRPr sz="2800">
              <a:latin typeface="Times New Roman"/>
              <a:cs typeface="Times New Roman"/>
            </a:endParaRPr>
          </a:p>
          <a:p>
            <a:pPr marL="398145" indent="-386080">
              <a:lnSpc>
                <a:spcPct val="100000"/>
              </a:lnSpc>
              <a:spcBef>
                <a:spcPts val="1875"/>
              </a:spcBef>
              <a:buAutoNum type="arabicPlain" startAt="3"/>
              <a:tabLst>
                <a:tab pos="398780" algn="l"/>
              </a:tabLst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Logic</a:t>
            </a:r>
            <a:r>
              <a:rPr sz="2800" b="1" spc="-4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Puzzles.</a:t>
            </a:r>
            <a:endParaRPr sz="2800">
              <a:latin typeface="Times New Roman"/>
              <a:cs typeface="Times New Roman"/>
            </a:endParaRPr>
          </a:p>
          <a:p>
            <a:pPr marL="398145" indent="-386080">
              <a:lnSpc>
                <a:spcPct val="100000"/>
              </a:lnSpc>
              <a:spcBef>
                <a:spcPts val="1870"/>
              </a:spcBef>
              <a:buAutoNum type="arabicPlain" startAt="3"/>
              <a:tabLst>
                <a:tab pos="398780" algn="l"/>
              </a:tabLst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Logic</a:t>
            </a:r>
            <a:r>
              <a:rPr sz="2800" b="1" spc="-3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Circuits.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6723"/>
            <a:ext cx="8634730" cy="4668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9997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Applications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Propositional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Logic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(2/13)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Translating</a:t>
            </a:r>
            <a:r>
              <a:rPr sz="2800" b="1" spc="-1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English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Sentences</a:t>
            </a:r>
            <a:endParaRPr sz="2800">
              <a:latin typeface="Times New Roman"/>
              <a:cs typeface="Times New Roman"/>
            </a:endParaRPr>
          </a:p>
          <a:p>
            <a:pPr marL="355600" marR="112395" indent="-342900" algn="just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 are </a:t>
            </a:r>
            <a:r>
              <a:rPr sz="2800" spc="-10" dirty="0">
                <a:latin typeface="Times New Roman"/>
                <a:cs typeface="Times New Roman"/>
              </a:rPr>
              <a:t>many </a:t>
            </a:r>
            <a:r>
              <a:rPr sz="2800" spc="-5" dirty="0">
                <a:latin typeface="Times New Roman"/>
                <a:cs typeface="Times New Roman"/>
              </a:rPr>
              <a:t>reasons to translate English sentences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expressions</a:t>
            </a:r>
            <a:r>
              <a:rPr sz="2800" dirty="0">
                <a:latin typeface="Times New Roman"/>
                <a:cs typeface="Times New Roman"/>
              </a:rPr>
              <a:t> involving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propositional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variables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logical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connectives.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particular,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English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every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other human language) is often ambiguous. </a:t>
            </a:r>
            <a:r>
              <a:rPr sz="2800" spc="-10" dirty="0">
                <a:latin typeface="Times New Roman"/>
                <a:cs typeface="Times New Roman"/>
              </a:rPr>
              <a:t>Translating </a:t>
            </a:r>
            <a:r>
              <a:rPr sz="2800" spc="-5" dirty="0">
                <a:latin typeface="Times New Roman"/>
                <a:cs typeface="Times New Roman"/>
              </a:rPr>
              <a:t> sentences into compound statements (and other types of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logical </a:t>
            </a:r>
            <a:r>
              <a:rPr sz="2800" dirty="0">
                <a:latin typeface="Times New Roman"/>
                <a:cs typeface="Times New Roman"/>
              </a:rPr>
              <a:t>expressions, </a:t>
            </a:r>
            <a:r>
              <a:rPr sz="2800" spc="-5" dirty="0">
                <a:latin typeface="Times New Roman"/>
                <a:cs typeface="Times New Roman"/>
              </a:rPr>
              <a:t>which we will </a:t>
            </a:r>
            <a:r>
              <a:rPr sz="2800" dirty="0">
                <a:latin typeface="Times New Roman"/>
                <a:cs typeface="Times New Roman"/>
              </a:rPr>
              <a:t>introduce </a:t>
            </a:r>
            <a:r>
              <a:rPr sz="2800" spc="-5" dirty="0">
                <a:latin typeface="Times New Roman"/>
                <a:cs typeface="Times New Roman"/>
              </a:rPr>
              <a:t>later in </a:t>
            </a:r>
            <a:r>
              <a:rPr sz="2800" dirty="0">
                <a:latin typeface="Times New Roman"/>
                <a:cs typeface="Times New Roman"/>
              </a:rPr>
              <a:t>this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chapter)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removes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ambiguity.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8519" y="374850"/>
            <a:ext cx="63468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-5" dirty="0"/>
              <a:t>Applications</a:t>
            </a:r>
            <a:r>
              <a:rPr sz="3000" spc="-10" dirty="0"/>
              <a:t> </a:t>
            </a:r>
            <a:r>
              <a:rPr sz="3000" spc="-5" dirty="0"/>
              <a:t>of</a:t>
            </a:r>
            <a:r>
              <a:rPr sz="3000" spc="5" dirty="0"/>
              <a:t> </a:t>
            </a:r>
            <a:r>
              <a:rPr sz="3000" dirty="0"/>
              <a:t>Propositional</a:t>
            </a:r>
            <a:r>
              <a:rPr sz="3000" spc="-15" dirty="0"/>
              <a:t> </a:t>
            </a:r>
            <a:r>
              <a:rPr sz="3000" spc="-5" dirty="0"/>
              <a:t>Logic</a:t>
            </a:r>
            <a:r>
              <a:rPr sz="3000" spc="-25" dirty="0"/>
              <a:t> </a:t>
            </a:r>
            <a:r>
              <a:rPr sz="3000" dirty="0"/>
              <a:t>(3/13)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848698"/>
            <a:ext cx="8521065" cy="178244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75"/>
              </a:spcBef>
            </a:pPr>
            <a:r>
              <a:rPr sz="2800" spc="-100" dirty="0">
                <a:latin typeface="Times New Roman"/>
                <a:cs typeface="Times New Roman"/>
              </a:rPr>
              <a:t>You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can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access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Internet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campus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only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if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you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computer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science</a:t>
            </a:r>
            <a:r>
              <a:rPr sz="2800" spc="-10" dirty="0">
                <a:latin typeface="Times New Roman"/>
                <a:cs typeface="Times New Roman"/>
              </a:rPr>
              <a:t> major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</a:t>
            </a:r>
            <a:r>
              <a:rPr sz="2800" spc="-5" dirty="0">
                <a:latin typeface="Times New Roman"/>
                <a:cs typeface="Times New Roman"/>
              </a:rPr>
              <a:t> are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student.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3752</TotalTime>
  <Words>656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MT</vt:lpstr>
      <vt:lpstr>Calibri</vt:lpstr>
      <vt:lpstr>Calibri Light</vt:lpstr>
      <vt:lpstr>Cambria Math</vt:lpstr>
      <vt:lpstr>Tahoma</vt:lpstr>
      <vt:lpstr>Times New Roman</vt:lpstr>
      <vt:lpstr>Retrospect</vt:lpstr>
      <vt:lpstr> Discrete Mathematics</vt:lpstr>
      <vt:lpstr>Lectures Reference</vt:lpstr>
      <vt:lpstr>PowerPoint Presentation</vt:lpstr>
      <vt:lpstr>PowerPoint Presentation</vt:lpstr>
      <vt:lpstr>Compound Propositions (3)</vt:lpstr>
      <vt:lpstr>Compound Propositions (4)</vt:lpstr>
      <vt:lpstr>PowerPoint Presentation</vt:lpstr>
      <vt:lpstr>PowerPoint Presentation</vt:lpstr>
      <vt:lpstr>Applications of Propositional Logic (3/13)</vt:lpstr>
      <vt:lpstr>Applications of Propositional Logic (4/13)</vt:lpstr>
      <vt:lpstr>Applications of Propositional Logic (4/13)</vt:lpstr>
      <vt:lpstr>Applications of Propositional Logic (5/13)</vt:lpstr>
      <vt:lpstr>Applications of Propositional Logic (6/13)</vt:lpstr>
      <vt:lpstr>Applications of Propositional Logic (7/13)</vt:lpstr>
      <vt:lpstr>Applications of Propositional Logic (8/13)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EELU_ahagag</dc:title>
  <dc:creator>ahagag</dc:creator>
  <cp:lastModifiedBy> </cp:lastModifiedBy>
  <cp:revision>6</cp:revision>
  <dcterms:created xsi:type="dcterms:W3CDTF">2022-10-19T17:44:29Z</dcterms:created>
  <dcterms:modified xsi:type="dcterms:W3CDTF">2022-11-05T16:11:02Z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2022-10-19T00:00:00Z</vt:filetime>
  </property>
</Properties>
</file>